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27T13:40:4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12263.6 1831.91,'0'18,"-36"-18,-18 0,54 18,-18-18,0 0,0 0,-1 0,1 0,18 19,-18-19,0 0,18 18,-54 18,54-18,-18-18,0 18,18 0,-18-18,18 18,-18-18,0 54,0-36,18 0,-18-18,18 18,0 0,0 0,0 1,0-1,18 0,-18 0,18-18,-18 18,18 0,-18 0,18 0,0-18,-18 18,18-18,0 18,0-18,-18 36,18-36,18 0,-36 18,18-18,0 18,19 0,-19-18,0 18,0 0,36-18,-36 0,0 0,18 19,-18-19,0 0,55 0,-37 0,-18 0,0 0,36 0,-36 0,0 0,-18-19,18 19,0 0,0 0,0 0,0 0,1 0,-1 0,0-18,0 0,0 18,0 0,0 0,0 0,0 0,0-18,18 18,-18 0,0 0,0 0,-18-18,18 18,19 0,-19 0,0 0,0 0,36 0,-18-18,-18 18,0-18,0 18,0-18,0 18,0 0,1-18,-1 18,0-18,-18 0,18-18,0 36,-18-18,0 0,0 0,0-19,0 19,0 0,0 0,0 0,-18 0,-91-18,91 36,-72 0,72 0,-18 0,18 0,0-18,0 18,18-18,-37 18,19 0,0 0,0 0,0 0,0 0,0 0,0 0,18-18,-18 18,0 0,0 0,0 0,0 0,0 0,0 0,0 0,18-18,-19 18,1 0,-18 0,18 0,-18-18,18 18,0 0,0 0,0 0,0 0,0 0,0 0,-18 0,-1 0,19 0,0 0,0 0,0 0,-18 0,0-18,18 18,0-18,0 18,0 0,18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customXml" Target="../ink/ink1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07950"/>
            <a:ext cx="11596370" cy="54851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3821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553970" cy="2947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120" y="0"/>
            <a:ext cx="2506980" cy="2796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0"/>
            <a:ext cx="2303780" cy="2886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580" y="0"/>
            <a:ext cx="2256790" cy="42951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370" y="0"/>
            <a:ext cx="3195955" cy="36207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6065" y="3252470"/>
            <a:ext cx="521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00FFFF"/>
                </a:highlight>
              </a:rPr>
              <a:t>为什么有些残差结构是实线有些残差结构是虚线？</a:t>
            </a:r>
            <a:endParaRPr lang="zh-CN" altLang="en-US">
              <a:highlight>
                <a:srgbClr val="00FFFF"/>
              </a:highligh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5430" y="3712845"/>
            <a:ext cx="6654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答：因为有些残差结构的输入特征图尺寸和输出特征图尺寸是一样的，所以可以直接连接，而有些是不一样的，就需要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×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卷积核来进行降维或者升维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06300" cy="59359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845" y="4125595"/>
            <a:ext cx="5133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这个残差结构输入的是</a:t>
            </a:r>
            <a:r>
              <a:rPr lang="en-US" altLang="zh-CN">
                <a:solidFill>
                  <a:srgbClr val="FF0000"/>
                </a:solidFill>
              </a:rPr>
              <a:t>64</a:t>
            </a:r>
            <a:r>
              <a:rPr lang="zh-CN" altLang="en-US">
                <a:solidFill>
                  <a:srgbClr val="FF0000"/>
                </a:solidFill>
              </a:rPr>
              <a:t>维的特征图，输出的也是</a:t>
            </a:r>
            <a:r>
              <a:rPr lang="en-US" altLang="zh-CN">
                <a:solidFill>
                  <a:srgbClr val="FF0000"/>
                </a:solidFill>
              </a:rPr>
              <a:t>64</a:t>
            </a:r>
            <a:r>
              <a:rPr lang="zh-CN" altLang="en-US">
                <a:solidFill>
                  <a:srgbClr val="FF0000"/>
                </a:solidFill>
              </a:rPr>
              <a:t>维的特征图，因此可以直接进行相加而不需要进行维度上的变换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>
            <a:stCxn id="3" idx="0"/>
          </p:cNvCxnSpPr>
          <p:nvPr/>
        </p:nvCxnSpPr>
        <p:spPr>
          <a:xfrm flipH="1" flipV="1">
            <a:off x="2267585" y="3797935"/>
            <a:ext cx="456565" cy="327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上箭头 5"/>
          <p:cNvSpPr/>
          <p:nvPr/>
        </p:nvSpPr>
        <p:spPr>
          <a:xfrm>
            <a:off x="933450" y="3616325"/>
            <a:ext cx="278765" cy="5213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29380" y="5935980"/>
            <a:ext cx="8262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而这个残差结构，输入是</a:t>
            </a:r>
            <a:r>
              <a:rPr lang="en-US" altLang="zh-CN"/>
              <a:t>56</a:t>
            </a:r>
            <a:r>
              <a:rPr lang="zh-CN" altLang="en-US"/>
              <a:t>×</a:t>
            </a:r>
            <a:r>
              <a:rPr lang="en-US" altLang="zh-CN"/>
              <a:t>56</a:t>
            </a:r>
            <a:r>
              <a:rPr lang="zh-CN" altLang="en-US"/>
              <a:t>×</a:t>
            </a:r>
            <a:r>
              <a:rPr lang="en-US" altLang="zh-CN"/>
              <a:t>64</a:t>
            </a:r>
            <a:r>
              <a:rPr lang="zh-CN" altLang="en-US"/>
              <a:t>的特征图，输出是</a:t>
            </a:r>
            <a:r>
              <a:rPr lang="en-US" altLang="zh-CN"/>
              <a:t>28</a:t>
            </a:r>
            <a:r>
              <a:rPr lang="zh-CN" altLang="en-US"/>
              <a:t>×</a:t>
            </a:r>
            <a:r>
              <a:rPr lang="en-US" altLang="zh-CN"/>
              <a:t>28</a:t>
            </a:r>
            <a:r>
              <a:rPr lang="zh-CN" altLang="en-US"/>
              <a:t>×</a:t>
            </a:r>
            <a:r>
              <a:rPr lang="en-US" altLang="zh-CN"/>
              <a:t>128</a:t>
            </a:r>
            <a:r>
              <a:rPr lang="zh-CN" altLang="en-US"/>
              <a:t>，因此需要</a:t>
            </a:r>
            <a:r>
              <a:rPr lang="en-US" altLang="zh-CN"/>
              <a:t>1</a:t>
            </a:r>
            <a:r>
              <a:rPr lang="zh-CN" altLang="en-US"/>
              <a:t>×</a:t>
            </a:r>
            <a:r>
              <a:rPr lang="en-US" altLang="zh-CN"/>
              <a:t>1</a:t>
            </a:r>
            <a:r>
              <a:rPr lang="zh-CN" altLang="en-US"/>
              <a:t>的卷积核来对他进行升维</a:t>
            </a:r>
            <a:r>
              <a:rPr lang="zh-CN" altLang="en-US"/>
              <a:t>降维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4780" y="5593715"/>
            <a:ext cx="3275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FF"/>
                </a:highlight>
              </a:rPr>
              <a:t>带虚线的，第一个</a:t>
            </a:r>
            <a:r>
              <a:rPr lang="en-US" altLang="zh-CN">
                <a:highlight>
                  <a:srgbClr val="00FFFF"/>
                </a:highlight>
              </a:rPr>
              <a:t>3</a:t>
            </a:r>
            <a:r>
              <a:rPr lang="zh-CN" altLang="en-US">
                <a:highlight>
                  <a:srgbClr val="00FFFF"/>
                </a:highlight>
              </a:rPr>
              <a:t>×</a:t>
            </a:r>
            <a:r>
              <a:rPr lang="en-US" altLang="zh-CN">
                <a:highlight>
                  <a:srgbClr val="00FFFF"/>
                </a:highlight>
              </a:rPr>
              <a:t>3</a:t>
            </a:r>
            <a:r>
              <a:rPr lang="zh-CN" altLang="en-US">
                <a:highlight>
                  <a:srgbClr val="00FFFF"/>
                </a:highlight>
              </a:rPr>
              <a:t>的卷积核</a:t>
            </a:r>
            <a:r>
              <a:rPr lang="en-US" altLang="zh-CN">
                <a:highlight>
                  <a:srgbClr val="00FFFF"/>
                </a:highlight>
              </a:rPr>
              <a:t>stride</a:t>
            </a:r>
            <a:r>
              <a:rPr lang="zh-CN" altLang="en-US">
                <a:highlight>
                  <a:srgbClr val="00FFFF"/>
                </a:highlight>
              </a:rPr>
              <a:t>基本都是</a:t>
            </a:r>
            <a:r>
              <a:rPr lang="en-US" altLang="zh-CN">
                <a:highlight>
                  <a:srgbClr val="00FFFF"/>
                </a:highlight>
              </a:rPr>
              <a:t>2</a:t>
            </a:r>
            <a:r>
              <a:rPr lang="zh-CN" altLang="en-US">
                <a:highlight>
                  <a:srgbClr val="00FFFF"/>
                </a:highlight>
              </a:rPr>
              <a:t>，因为要在宽高维度上的进行减半操作</a:t>
            </a:r>
            <a:endParaRPr lang="zh-CN" altLang="en-US"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3760" y="153035"/>
            <a:ext cx="8778240" cy="4198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7535545" y="1163320"/>
              <a:ext cx="941070" cy="4140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7535545" y="1163320"/>
                <a:ext cx="941070" cy="414020"/>
              </a:xfrm>
              <a:prstGeom prst="rect"/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" y="3507740"/>
            <a:ext cx="5294630" cy="31896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220"/>
            <a:ext cx="12192635" cy="5314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" y="4262755"/>
            <a:ext cx="495935" cy="375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5330" y="4263390"/>
            <a:ext cx="5897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代表平均值，这个平均值，是指这一批数据的同一</a:t>
            </a:r>
            <a:r>
              <a:rPr lang="en-US" altLang="zh-CN">
                <a:solidFill>
                  <a:srgbClr val="FF0000"/>
                </a:solidFill>
              </a:rPr>
              <a:t>channel</a:t>
            </a:r>
            <a:r>
              <a:rPr lang="zh-CN" altLang="en-US">
                <a:solidFill>
                  <a:srgbClr val="FF0000"/>
                </a:solidFill>
              </a:rPr>
              <a:t>的所有值相加求平均，也就是说这一层，总共就算出来这一个数，而</a:t>
            </a:r>
            <a:r>
              <a:rPr lang="en-US" altLang="zh-CN">
                <a:solidFill>
                  <a:srgbClr val="FF0000"/>
                </a:solidFill>
              </a:rPr>
              <a:t>         </a:t>
            </a:r>
            <a:r>
              <a:rPr lang="zh-CN" altLang="en-US">
                <a:solidFill>
                  <a:srgbClr val="FF0000"/>
                </a:solidFill>
              </a:rPr>
              <a:t>是一个向量，所以</a:t>
            </a:r>
            <a:r>
              <a:rPr lang="en-US" altLang="zh-CN">
                <a:solidFill>
                  <a:srgbClr val="FF0000"/>
                </a:solidFill>
              </a:rPr>
              <a:t>         </a:t>
            </a:r>
            <a:r>
              <a:rPr lang="zh-CN" altLang="en-US">
                <a:solidFill>
                  <a:srgbClr val="FF0000"/>
                </a:solidFill>
              </a:rPr>
              <a:t>的维度代表了</a:t>
            </a:r>
            <a:r>
              <a:rPr lang="en-US" altLang="zh-CN">
                <a:solidFill>
                  <a:srgbClr val="FF0000"/>
                </a:solidFill>
              </a:rPr>
              <a:t>channel</a:t>
            </a:r>
            <a:r>
              <a:rPr lang="zh-CN" altLang="en-US">
                <a:solidFill>
                  <a:srgbClr val="FF0000"/>
                </a:solidFill>
              </a:rPr>
              <a:t>的个数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80" y="4776470"/>
            <a:ext cx="495935" cy="375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45" y="4845685"/>
            <a:ext cx="495935" cy="375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" y="5462270"/>
            <a:ext cx="459740" cy="3733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5500" y="5462270"/>
            <a:ext cx="10835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代表的是方差，他由各个元素减去平均值然后平方，最后求平均得出，也是一个向量，维度代表着</a:t>
            </a:r>
            <a:r>
              <a:rPr lang="en-US" altLang="zh-CN"/>
              <a:t>channel</a:t>
            </a:r>
            <a:r>
              <a:rPr lang="zh-CN" altLang="en-US"/>
              <a:t>个数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" y="6107430"/>
            <a:ext cx="439420" cy="4222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56285" y="6146165"/>
            <a:ext cx="10904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减去平均数除以标准差相当于对原始数据进行了线性变换，没有改变数据之间的相对位置，也没有改变数据的分布，只是数据的平均数变成0，标准差变成1，方差也是</a:t>
            </a:r>
            <a:r>
              <a:rPr lang="en-US" altLang="zh-CN"/>
              <a:t>1</a:t>
            </a:r>
            <a:r>
              <a:rPr lang="zh-CN" altLang="en-US"/>
              <a:t>。根本不会变成正态分布，除非它本来就是。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70485"/>
            <a:ext cx="11392535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132080"/>
            <a:ext cx="11499850" cy="5366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665" y="5727700"/>
            <a:ext cx="11882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这里的</a:t>
            </a:r>
            <a:r>
              <a:rPr lang="en-US" altLang="zh-CN"/>
              <a:t>γ</a:t>
            </a:r>
            <a:r>
              <a:rPr lang="zh-CN" altLang="en-US"/>
              <a:t>就是用来调整方差的大小，</a:t>
            </a:r>
            <a:r>
              <a:rPr lang="en-US" altLang="zh-CN"/>
              <a:t>β</a:t>
            </a:r>
            <a:r>
              <a:rPr lang="zh-CN" altLang="en-US"/>
              <a:t>就是用来调整中心的位置，也就是均值，因为有些人认为</a:t>
            </a:r>
            <a:r>
              <a:rPr lang="en-US" altLang="zh-CN"/>
              <a:t>0</a:t>
            </a:r>
            <a:r>
              <a:rPr lang="zh-CN" altLang="en-US"/>
              <a:t>均值</a:t>
            </a:r>
            <a:r>
              <a:rPr lang="en-US" altLang="zh-CN"/>
              <a:t>1</a:t>
            </a:r>
            <a:r>
              <a:rPr lang="zh-CN" altLang="en-US"/>
              <a:t>方差并不是最好的效果，因此就有了这两个此参数，在上面那张图中，</a:t>
            </a:r>
            <a:r>
              <a:rPr lang="en-US" altLang="zh-CN"/>
              <a:t>     </a:t>
            </a:r>
            <a:r>
              <a:rPr lang="zh-CN" altLang="en-US"/>
              <a:t>是根据特征图的</a:t>
            </a:r>
            <a:r>
              <a:rPr lang="en-US" altLang="zh-CN"/>
              <a:t>channel</a:t>
            </a:r>
            <a:r>
              <a:rPr lang="zh-CN" altLang="en-US"/>
              <a:t>求出来的，</a:t>
            </a:r>
            <a:r>
              <a:rPr lang="en-US" altLang="zh-CN"/>
              <a:t>      </a:t>
            </a:r>
            <a:r>
              <a:rPr lang="zh-CN" altLang="en-US"/>
              <a:t>也是求出来的，但是</a:t>
            </a:r>
            <a:r>
              <a:rPr lang="en-US" altLang="zh-CN"/>
              <a:t>γ</a:t>
            </a:r>
            <a:r>
              <a:rPr lang="zh-CN" altLang="en-US"/>
              <a:t>和</a:t>
            </a:r>
            <a:r>
              <a:rPr lang="en-US" altLang="zh-CN"/>
              <a:t>β</a:t>
            </a:r>
            <a:r>
              <a:rPr lang="zh-CN" altLang="en-US"/>
              <a:t>是网络</a:t>
            </a:r>
            <a:r>
              <a:rPr lang="zh-CN" altLang="en-US"/>
              <a:t>反向传播学习得到的，并且初始值会设置成</a:t>
            </a:r>
            <a:r>
              <a:rPr lang="en-US" altLang="zh-CN"/>
              <a:t>1</a:t>
            </a:r>
            <a:r>
              <a:rPr lang="zh-CN" altLang="en-US"/>
              <a:t>和</a:t>
            </a:r>
            <a:r>
              <a:rPr lang="en-US" altLang="zh-CN"/>
              <a:t>0</a:t>
            </a:r>
            <a:r>
              <a:rPr lang="zh-CN" altLang="en-US"/>
              <a:t>，也就是</a:t>
            </a:r>
            <a:r>
              <a:rPr lang="zh-CN" altLang="en-US"/>
              <a:t>相当于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115" y="5996940"/>
            <a:ext cx="495935" cy="375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780" y="5996940"/>
            <a:ext cx="459740" cy="373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905" y="6339205"/>
            <a:ext cx="387985" cy="3105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0"/>
            <a:ext cx="10999470" cy="56013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248390" cy="26587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75" y="2573020"/>
            <a:ext cx="7927340" cy="4088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755900"/>
            <a:ext cx="2434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batchsize</a:t>
            </a:r>
            <a:r>
              <a:rPr lang="zh-CN" altLang="en-US">
                <a:solidFill>
                  <a:srgbClr val="FF0000"/>
                </a:solidFill>
              </a:rPr>
              <a:t>设置的越大就越接近我们整个样本的均值和方差，当然要根据自己的</a:t>
            </a:r>
            <a:r>
              <a:rPr lang="zh-CN" altLang="en-US">
                <a:solidFill>
                  <a:srgbClr val="FF0000"/>
                </a:solidFill>
              </a:rPr>
              <a:t>硬件设备来考虑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4710"/>
            <a:ext cx="11163300" cy="5676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1320" y="147955"/>
            <a:ext cx="272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ym typeface="+mn-ea"/>
              </a:rPr>
              <a:t>迁移学习：</a:t>
            </a:r>
            <a:endParaRPr lang="zh-CN" altLang="en-US" sz="4000" b="1"/>
          </a:p>
        </p:txBody>
      </p:sp>
      <p:sp>
        <p:nvSpPr>
          <p:cNvPr id="5" name="文本框 4"/>
          <p:cNvSpPr txBox="1"/>
          <p:nvPr/>
        </p:nvSpPr>
        <p:spPr>
          <a:xfrm>
            <a:off x="5756910" y="503555"/>
            <a:ext cx="6285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正常网络中，如果网络参数很多，而我们的数据量很小就会导致过拟合现象，如果使用迁移学习的话就不会有这种现象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9140" cy="5981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6179820"/>
            <a:ext cx="12168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什么是梯度消失或者爆炸呢</a:t>
            </a:r>
            <a:r>
              <a:rPr lang="zh-CN" altLang="en-US"/>
              <a:t>？假设这样一种情况，假如说每次反向传播，他的梯度都是小于</a:t>
            </a:r>
            <a:r>
              <a:rPr lang="en-US" altLang="zh-CN"/>
              <a:t>1</a:t>
            </a:r>
            <a:r>
              <a:rPr lang="zh-CN" altLang="en-US"/>
              <a:t>的，这样经过几十层之后，就会变得很小，趋近于</a:t>
            </a:r>
            <a:r>
              <a:rPr lang="en-US" altLang="zh-CN"/>
              <a:t>0</a:t>
            </a:r>
            <a:r>
              <a:rPr lang="zh-CN" altLang="en-US"/>
              <a:t>，这就是梯度消失。梯度爆炸，则是每次梯度都是大于</a:t>
            </a:r>
            <a:r>
              <a:rPr lang="en-US" altLang="zh-CN"/>
              <a:t>1 </a:t>
            </a:r>
            <a:r>
              <a:rPr lang="zh-CN" altLang="en-US"/>
              <a:t>的，这样经过几十次</a:t>
            </a:r>
            <a:r>
              <a:rPr lang="zh-CN" altLang="en-US"/>
              <a:t>就会变得很大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9380" y="6942455"/>
            <a:ext cx="12048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深层网络的角度来讲，不同的层学习的速度差异很大，靠近输出层的学习的情况很好，靠近输入层的学习情况很坏，有时候训练了很久，前几层的权值和刚开始随机初始化的值差不多，因此梯度消失，爆炸根本原因在于反向传播训练</a:t>
            </a:r>
            <a:r>
              <a:rPr lang="zh-CN" altLang="en-US"/>
              <a:t>法则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505"/>
            <a:ext cx="12167870" cy="5870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665" y="5991225"/>
            <a:ext cx="11838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因为卷积层刚开始学习到的东西都只是一些角点的信息，还没有形成轮廓，因此对于任何事物都是适用的，就可以不用反复去训练前层的参数了。所以就有了迁移的概念，将参数直接迁移到另一个网络上</a:t>
            </a:r>
            <a:r>
              <a:rPr lang="zh-CN" altLang="en-US"/>
              <a:t>去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46280" cy="57607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6855" y="83820"/>
            <a:ext cx="7957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中，最后一层无法载入，因为你要把最后一层设置成你要分类的类别数目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17315" y="2172970"/>
            <a:ext cx="8087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第三个方法可以将整个网络所有的参数都载入进来，因为要分类的类别数目，可以用新添加的全连接层来</a:t>
            </a:r>
            <a:r>
              <a:rPr lang="zh-CN" altLang="en-US">
                <a:solidFill>
                  <a:srgbClr val="FF0000"/>
                </a:solidFill>
              </a:rPr>
              <a:t>满足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84680" y="5647690"/>
            <a:ext cx="10119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highlight>
                  <a:srgbClr val="00FFFF"/>
                </a:highlight>
              </a:rPr>
              <a:t>硬件允许的情况下，最好用第一种方法，准确度会高一些，但是速度会慢一些，但相比于没有使用迁移学习的方法来讲，</a:t>
            </a:r>
            <a:r>
              <a:rPr lang="zh-CN" altLang="en-US" b="1">
                <a:highlight>
                  <a:srgbClr val="00FFFF"/>
                </a:highlight>
              </a:rPr>
              <a:t>还是快了很多的</a:t>
            </a:r>
            <a:endParaRPr lang="zh-CN" altLang="en-US" b="1"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67005" y="287655"/>
            <a:ext cx="11936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/>
              <a:t>从激活函数将角度来讲的话：</a:t>
            </a:r>
            <a:endParaRPr lang="zh-CN" altLang="en-US" b="1"/>
          </a:p>
          <a:p>
            <a:pPr algn="l"/>
            <a:r>
              <a:rPr lang="zh-CN" altLang="en-US"/>
              <a:t>如果激活函数选择不合适，比如使用</a:t>
            </a:r>
            <a:r>
              <a:rPr lang="zh-CN" altLang="en-US" b="1"/>
              <a:t>sigmoid</a:t>
            </a:r>
            <a:r>
              <a:rPr lang="zh-CN" altLang="en-US"/>
              <a:t>，梯度消失就会很明显了，原因看下图，左图是sigmoid的损失函数图，右边是其导数的图像，如果使用sigmoid作为损失函数，其梯度是不可能超过0.25的，这样经过链式求导之后，很容易发生梯度消失，sigmoid函数数学表达式为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4545" y="1176020"/>
            <a:ext cx="1975485" cy="40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582420"/>
            <a:ext cx="7170420" cy="2948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4325" y="4531360"/>
            <a:ext cx="11563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同理，</a:t>
            </a:r>
            <a:r>
              <a:rPr lang="zh-CN" altLang="en-US" b="1"/>
              <a:t>tanh</a:t>
            </a:r>
            <a:r>
              <a:rPr lang="zh-CN" altLang="en-US"/>
              <a:t>作为激活函数，它的导数图如下，可以看出，tanh比sigmoid要好一些，但是它的导数仍然是小于1的。tanh数学表达为：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30" y="4886960"/>
            <a:ext cx="2004695" cy="384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90" y="5271770"/>
            <a:ext cx="715518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9380" y="95885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/>
              <a:t>梯度消失梯度爆炸的解决方案：</a:t>
            </a:r>
            <a:endParaRPr lang="zh-CN" altLang="en-US" sz="20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494665"/>
            <a:ext cx="10741660" cy="1854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" y="2440305"/>
            <a:ext cx="10784205" cy="1055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587115"/>
            <a:ext cx="1078484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3200" y="4171315"/>
            <a:ext cx="84302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regularization_loss = tf.add_n(tf.losses.get_regularization_losses(scope='my_resnet_50'))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4539615"/>
            <a:ext cx="10923270" cy="1497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194310"/>
            <a:ext cx="11609705" cy="1146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20825"/>
            <a:ext cx="6515100" cy="865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30" y="2434590"/>
            <a:ext cx="6911340" cy="1988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" y="4423410"/>
            <a:ext cx="9695180" cy="2433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835" y="0"/>
            <a:ext cx="10525125" cy="6226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70" y="100965"/>
            <a:ext cx="10398125" cy="60521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150495"/>
            <a:ext cx="3331210" cy="467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617855"/>
            <a:ext cx="3533140" cy="419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115695"/>
            <a:ext cx="3225800" cy="433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8990" cy="57194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17465" y="523240"/>
            <a:ext cx="166433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在主分支上经过一系列卷积操作之后得到的特征矩阵，和</a:t>
            </a:r>
            <a:r>
              <a:rPr lang="en-US" altLang="zh-CN">
                <a:solidFill>
                  <a:srgbClr val="FF0000"/>
                </a:solidFill>
              </a:rPr>
              <a:t>shortcut</a:t>
            </a:r>
            <a:r>
              <a:rPr lang="zh-CN" altLang="en-US">
                <a:solidFill>
                  <a:srgbClr val="FF0000"/>
                </a:solidFill>
              </a:rPr>
              <a:t>的进行对应位置的相加操作。因此也必须保证主分支输出与</a:t>
            </a:r>
            <a:r>
              <a:rPr lang="en-US" altLang="zh-CN">
                <a:solidFill>
                  <a:srgbClr val="FF0000"/>
                </a:solidFill>
              </a:rPr>
              <a:t>shortcut</a:t>
            </a:r>
            <a:r>
              <a:rPr lang="zh-CN" altLang="en-US">
                <a:solidFill>
                  <a:srgbClr val="FF0000"/>
                </a:solidFill>
              </a:rPr>
              <a:t>输出维度完全一样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5256530"/>
            <a:ext cx="5771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注意：在残差模块中最后一层卷积层的输出要和</a:t>
            </a:r>
            <a:r>
              <a:rPr lang="en-US" altLang="zh-CN">
                <a:solidFill>
                  <a:srgbClr val="FF0000"/>
                </a:solidFill>
              </a:rPr>
              <a:t>shortcut</a:t>
            </a:r>
            <a:r>
              <a:rPr lang="zh-CN" altLang="en-US">
                <a:solidFill>
                  <a:srgbClr val="FF0000"/>
                </a:solidFill>
              </a:rPr>
              <a:t>的输出进行相加之后才会进行</a:t>
            </a:r>
            <a:r>
              <a:rPr lang="en-US" altLang="zh-CN">
                <a:solidFill>
                  <a:srgbClr val="FF0000"/>
                </a:solidFill>
              </a:rPr>
              <a:t>Relu</a:t>
            </a:r>
            <a:r>
              <a:rPr lang="zh-CN" altLang="en-US">
                <a:solidFill>
                  <a:srgbClr val="FF0000"/>
                </a:solidFill>
              </a:rPr>
              <a:t>激活函数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560" y="4586605"/>
            <a:ext cx="2197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00FFFF"/>
                </a:highlight>
              </a:rPr>
              <a:t>注意！是相加操作，不是拼接</a:t>
            </a:r>
            <a:endParaRPr lang="zh-CN" altLang="en-US">
              <a:highlight>
                <a:srgbClr val="00FFFF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51720" y="169926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00FFFF"/>
                </a:highlight>
              </a:rPr>
              <a:t>大幅度减少了参数量</a:t>
            </a:r>
            <a:endParaRPr lang="zh-CN" altLang="en-US"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9420,&quot;width&quot;:1916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1656</Words>
  <Application>WPS 演示</Application>
  <PresentationFormat>宽屏</PresentationFormat>
  <Paragraphs>53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prominent</dc:creator>
  <cp:lastModifiedBy>漫步人生路</cp:lastModifiedBy>
  <cp:revision>11</cp:revision>
  <dcterms:created xsi:type="dcterms:W3CDTF">2021-11-21T16:35:00Z</dcterms:created>
  <dcterms:modified xsi:type="dcterms:W3CDTF">2021-11-27T05:41:55Z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BD98EC3FA93E48C6920DDB6D64CA8C29</vt:lpwstr>
  </property>
  <property fmtid="{D5CDD505-2E9C-101B-9397-08002B2CF9AE}" pid="3" name="KSOProductBuildVer">
    <vt:lpwstr>2052-11.1.0.11115</vt:lpwstr>
  </property>
</Properties>
</file>